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9" r:id="rId4"/>
    <p:sldId id="260" r:id="rId5"/>
    <p:sldId id="261" r:id="rId6"/>
    <p:sldId id="258" r:id="rId7"/>
    <p:sldId id="301" r:id="rId8"/>
    <p:sldId id="263" r:id="rId9"/>
    <p:sldId id="297" r:id="rId10"/>
    <p:sldId id="299" r:id="rId11"/>
    <p:sldId id="300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799B01-314C-49CC-DB20-C95367B9D319}" name="Cristina Gutiérrez Jiménez" initials="CGJ" userId="S::cgutierrez@freepikco.onmicrosoft.com::9b066b6f-0938-49e6-9aab-2bba891a0f35" providerId="AD"/>
  <p188:author id="{1D697F11-E857-4E9B-674F-30490533E613}" name="Rubén Martín Sánchez" initials="RMS" userId="S::rmartin@freepikco.onmicrosoft.com::99c76c5c-dbd8-45dc-86f7-d64d860af3f1" providerId="AD"/>
  <p188:author id="{5EBDB1DB-79A8-947B-9063-5F17B44521F2}" name="Ruben Martin Sanchez" initials="RMS" userId="e84aa1c1e377097e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bén Martín Sánchez" initials="RMS" lastIdx="1" clrIdx="0">
    <p:extLst>
      <p:ext uri="{19B8F6BF-5375-455C-9EA6-DF929625EA0E}">
        <p15:presenceInfo xmlns:p15="http://schemas.microsoft.com/office/powerpoint/2012/main" userId="S::rmartin@freepikco.onmicrosoft.com::99c76c5c-dbd8-45dc-86f7-d64d860af3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5"/>
    <a:srgbClr val="1FD81A"/>
    <a:srgbClr val="6E6EE3"/>
    <a:srgbClr val="ABB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83" autoAdjust="0"/>
    <p:restoredTop sz="93592" autoAdjust="0"/>
  </p:normalViewPr>
  <p:slideViewPr>
    <p:cSldViewPr snapToGrid="0" showGuides="1">
      <p:cViewPr varScale="1">
        <p:scale>
          <a:sx n="141" d="100"/>
          <a:sy n="141" d="100"/>
        </p:scale>
        <p:origin x="432" y="12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44CE5F-8C67-4FAF-8028-D7E4D9E68E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5FEFD1-CE04-4DD5-B7A6-850528A659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5D52F-4D70-4ABC-9288-F02DCCAE4BCC}" type="datetimeFigureOut">
              <a:rPr lang="es-ES" smtClean="0"/>
              <a:t>02/06/2024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DBEB01-979F-48E4-9ACE-54ADD5DEEA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EB7EF0-09B9-4C7B-AB0B-0658505687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024A2-BD8A-4BA8-81EA-257AEFDC3890}" type="slidenum">
              <a:rPr lang="es-ES" smtClean="0"/>
              <a:t>‹N°›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332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882FA-E089-4F52-A849-EBE0D5110C96}" type="datetimeFigureOut">
              <a:rPr lang="es-ES" smtClean="0"/>
              <a:t>02/06/2024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A0A34-6EB3-43B1-A1D1-0839AFA3F5ED}" type="slidenum">
              <a:rPr lang="es-ES" smtClean="0"/>
              <a:t>‹N°›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03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4630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4656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0007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19443"/>
            <a:ext cx="6858000" cy="1120762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09261"/>
            <a:ext cx="6858000" cy="351388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ur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3207F-3A99-479A-8D98-54FCC6B2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BC894-7C47-47FE-979B-D1600C3F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3D13E-9C06-4F32-B4E5-20DCCDD9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E1A90284-BB8E-44FF-BAF3-4210A062E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2268166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23900" y="1878288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530956" y="1322702"/>
            <a:ext cx="768258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50625D-D1D2-4BED-A57E-AF2558964A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380814" y="226816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380814" y="1878288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F97CD13-C2D8-4DF9-B701-0C88073DB5E7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212582" y="1322702"/>
            <a:ext cx="718836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29610B-4413-481B-B9E0-8FEBA647F1C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380812" y="4038514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9E34447-83CD-4552-9429-F4C44AEEADE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380812" y="364863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D68B7FF-8382-40DA-B2CD-B737321134AF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212580" y="3102892"/>
            <a:ext cx="718836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1443ACC-3C2E-43B1-9C41-F1B650BA568E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23900" y="4038514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07829D-4950-496A-B2D0-D6A3A027FF4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723900" y="3648636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A44834D-2338-486D-8D4E-217E192CEA8D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1530956" y="3102892"/>
            <a:ext cx="768258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5A5E3BD-D36D-462B-9931-D9195B690156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037729" y="226816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1EAF7C4-F68C-4E82-B6FB-632C5315F16C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037729" y="1878288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CD37443-42DE-4EB8-B028-2A4A05A54410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844785" y="1337629"/>
            <a:ext cx="768260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3ED8247-8A60-4F97-9516-3B9C037C6EE7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037727" y="4038514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DEF99B9-D30D-41AE-B8A8-8B2890B30583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037727" y="364863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F6ABCAC-9A16-43FC-8462-46F5D05EA130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844783" y="3098134"/>
            <a:ext cx="768260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3150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6690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022307C-D1BA-4FEF-809E-8A95C9EB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B13404-378A-4961-A564-2DBFEA60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1596C8-8C93-4309-981A-9C71361D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65872-762E-4CFE-832B-CFA1A201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32BA63-80E7-4035-9BA9-1B7B57FE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68017"/>
            <a:ext cx="7696200" cy="33230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017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C3CF40CD-F3C0-4BE5-8708-0140F7FBD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4" b="1778"/>
          <a:stretch/>
        </p:blipFill>
        <p:spPr>
          <a:xfrm rot="16200000" flipH="1">
            <a:off x="3845891" y="246049"/>
            <a:ext cx="5544158" cy="5052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 anchor="b">
            <a:noAutofit/>
          </a:bodyPr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B0063E62-E94E-4148-BB62-02A0598CD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b="13804"/>
          <a:stretch/>
        </p:blipFill>
        <p:spPr>
          <a:xfrm flipH="1">
            <a:off x="5267893" y="2123887"/>
            <a:ext cx="3876107" cy="30196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2756" y="3404144"/>
            <a:ext cx="2847262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3980" y="3404144"/>
            <a:ext cx="2847266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9088" y="2900433"/>
            <a:ext cx="3434598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870314" y="2900433"/>
            <a:ext cx="343460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" y="2167246"/>
            <a:ext cx="4224183" cy="2423285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8967345-DB07-428F-8914-C3F421A8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49"/>
            <a:ext cx="4224183" cy="1335727"/>
          </a:xfrm>
        </p:spPr>
        <p:txBody>
          <a:bodyPr>
            <a:noAutofit/>
          </a:bodyPr>
          <a:lstStyle>
            <a:lvl1pPr algn="l"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973393"/>
            <a:ext cx="3354030" cy="1550425"/>
          </a:xfrm>
        </p:spPr>
        <p:txBody>
          <a:bodyPr anchor="b"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744140"/>
            <a:ext cx="384810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713238"/>
            <a:ext cx="3354030" cy="11213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EFF7-90E2-431F-8E31-BA0CE4C55B2F}" type="datetimeFigureOut">
              <a:rPr lang="en-US" smtClean="0"/>
              <a:t>6/2/2024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EFFA-EA14-4325-A0F4-7973582784D2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6" r:id="rId6"/>
    <p:sldLayoutId id="2147483658" r:id="rId7"/>
    <p:sldLayoutId id="2147483671" r:id="rId8"/>
    <p:sldLayoutId id="2147483672" r:id="rId9"/>
    <p:sldLayoutId id="2147483659" r:id="rId10"/>
    <p:sldLayoutId id="2147483670" r:id="rId11"/>
    <p:sldLayoutId id="2147483675" r:id="rId12"/>
    <p:sldLayoutId id="2147483679" r:id="rId13"/>
    <p:sldLayoutId id="2147483680" r:id="rId14"/>
    <p:sldLayoutId id="2147483681" r:id="rId15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bg1"/>
          </a:solidFill>
          <a:latin typeface="Space Mono" panose="02000509040000020004" pitchFamily="49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969" y="1115008"/>
            <a:ext cx="4908062" cy="1761681"/>
          </a:xfrm>
        </p:spPr>
        <p:txBody>
          <a:bodyPr/>
          <a:lstStyle/>
          <a:p>
            <a:r>
              <a:rPr lang="en-US" sz="4800" dirty="0"/>
              <a:t>SAE </a:t>
            </a:r>
            <a:r>
              <a:rPr lang="en-US" sz="4800" dirty="0" err="1"/>
              <a:t>Stylo</a:t>
            </a:r>
            <a:r>
              <a:rPr lang="en-US" sz="4800" dirty="0"/>
              <a:t> </a:t>
            </a:r>
            <a:r>
              <a:rPr lang="en-US" sz="4800" dirty="0" err="1"/>
              <a:t>Voltmètre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7969" y="3612510"/>
            <a:ext cx="4908062" cy="351388"/>
          </a:xfrm>
        </p:spPr>
        <p:txBody>
          <a:bodyPr>
            <a:noAutofit/>
          </a:bodyPr>
          <a:lstStyle/>
          <a:p>
            <a:r>
              <a:rPr lang="en-US" dirty="0" err="1">
                <a:latin typeface="Raleway" pitchFamily="2" charset="0"/>
              </a:rPr>
              <a:t>Partie</a:t>
            </a:r>
            <a:r>
              <a:rPr lang="en-US" dirty="0">
                <a:latin typeface="Raleway" pitchFamily="2" charset="0"/>
              </a:rPr>
              <a:t> Informatique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D840BE-8B09-4413-9549-168E70C5A7C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84122"/>
            <a:ext cx="845820" cy="68328"/>
          </a:xfrm>
          <a:prstGeom prst="rect">
            <a:avLst/>
          </a:prstGeom>
        </p:spPr>
      </p:pic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E069FE39-9AFF-4E56-B3BB-5BAB5B045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78072" y="746473"/>
            <a:ext cx="3322320" cy="880771"/>
          </a:xfrm>
          <a:prstGeom prst="rect">
            <a:avLst/>
          </a:prstGeom>
        </p:spPr>
      </p:pic>
      <p:pic>
        <p:nvPicPr>
          <p:cNvPr id="7" name="Imagen 6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7CE9324-0A66-40D5-9B2B-2B328B7F3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7713280" y="2789084"/>
            <a:ext cx="1413641" cy="2201746"/>
          </a:xfrm>
          <a:prstGeom prst="rect">
            <a:avLst/>
          </a:prstGeom>
        </p:spPr>
      </p:pic>
      <p:pic>
        <p:nvPicPr>
          <p:cNvPr id="8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138275C3-D8AB-4EA7-B0E9-C22A9EADE76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2696" y="2760310"/>
            <a:ext cx="2911304" cy="238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3421BA-E9F3-91B9-AEB1-29BD1BE9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744140"/>
            <a:ext cx="3354030" cy="739998"/>
          </a:xfrm>
        </p:spPr>
        <p:txBody>
          <a:bodyPr/>
          <a:lstStyle/>
          <a:p>
            <a:r>
              <a:rPr lang="fr-FR" dirty="0"/>
              <a:t>VIII . Conclusion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93AD372-23E7-4B7F-A5E7-30DDB20AE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912" y="1583176"/>
            <a:ext cx="5685526" cy="1660355"/>
          </a:xfrm>
        </p:spPr>
        <p:txBody>
          <a:bodyPr>
            <a:noAutofit/>
          </a:bodyPr>
          <a:lstStyle/>
          <a:p>
            <a:r>
              <a:rPr lang="fr-FR" sz="2000" dirty="0"/>
              <a:t>Après concertation avec le groupe , nous estimons que le projet est avancé à hauteur de 75% . 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Date prévue pour fin du projet initial après le stage pour début de la liaison san fil UART </a:t>
            </a:r>
          </a:p>
        </p:txBody>
      </p:sp>
    </p:spTree>
    <p:extLst>
      <p:ext uri="{BB962C8B-B14F-4D97-AF65-F5344CB8AC3E}">
        <p14:creationId xmlns:p14="http://schemas.microsoft.com/office/powerpoint/2010/main" val="190083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AA9A6-50AA-36A8-F020-C20A0ABD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de votre attention </a:t>
            </a:r>
            <a:br>
              <a:rPr lang="fr-FR" dirty="0"/>
            </a:br>
            <a:r>
              <a:rPr lang="fr-FR" dirty="0"/>
              <a:t>Nous restons à votre disposition pour de potentielles questions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FBBCAAA-4210-43C1-9E67-D1078DD4C10B}"/>
              </a:ext>
            </a:extLst>
          </p:cNvPr>
          <p:cNvSpPr txBox="1"/>
          <p:nvPr/>
        </p:nvSpPr>
        <p:spPr>
          <a:xfrm>
            <a:off x="3631144" y="4468689"/>
            <a:ext cx="544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Durand Bastien , Adam Théo-Félix et </a:t>
            </a:r>
            <a:r>
              <a:rPr lang="fr-FR" dirty="0" err="1">
                <a:solidFill>
                  <a:schemeClr val="bg1"/>
                </a:solidFill>
              </a:rPr>
              <a:t>Mambote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Johvanis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2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68F8C9-9363-411D-9575-F40C87BD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72332"/>
            <a:ext cx="7696200" cy="715566"/>
          </a:xfrm>
        </p:spPr>
        <p:txBody>
          <a:bodyPr/>
          <a:lstStyle/>
          <a:p>
            <a:r>
              <a:rPr lang="en-US" dirty="0" err="1"/>
              <a:t>Sommaire</a:t>
            </a:r>
            <a:endParaRPr lang="en-US" dirty="0"/>
          </a:p>
        </p:txBody>
      </p:sp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D3F9B6E1-DD65-4EC9-835C-0537C7995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60" y="-174400"/>
            <a:ext cx="3322320" cy="880771"/>
          </a:xfrm>
          <a:prstGeom prst="rect">
            <a:avLst/>
          </a:prstGeom>
        </p:spPr>
      </p:pic>
      <p:pic>
        <p:nvPicPr>
          <p:cNvPr id="15" name="Imagen 14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7E7AFB48-4E6F-49AE-A33F-DCDB84E6133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140" y="172332"/>
            <a:ext cx="1340903" cy="315348"/>
          </a:xfrm>
          <a:prstGeom prst="rect">
            <a:avLst/>
          </a:prstGeom>
        </p:spPr>
      </p:pic>
      <p:pic>
        <p:nvPicPr>
          <p:cNvPr id="18" name="Imagen 17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68FBE14-B8E4-4EBD-908B-0ACE31801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8073259" y="3338737"/>
            <a:ext cx="1413641" cy="220174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6D2EF42-D062-A799-B19D-C6DC42224231}"/>
              </a:ext>
            </a:extLst>
          </p:cNvPr>
          <p:cNvSpPr txBox="1"/>
          <p:nvPr/>
        </p:nvSpPr>
        <p:spPr>
          <a:xfrm>
            <a:off x="1908699" y="725518"/>
            <a:ext cx="557575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eriod"/>
            </a:pPr>
            <a:r>
              <a:rPr lang="fr-FR" sz="1600" dirty="0">
                <a:solidFill>
                  <a:schemeClr val="bg1"/>
                </a:solidFill>
              </a:rPr>
              <a:t>Introduction</a:t>
            </a:r>
          </a:p>
          <a:p>
            <a:pPr marL="400050" indent="-400050">
              <a:buAutoNum type="romanUcPeriod"/>
            </a:pPr>
            <a:endParaRPr lang="fr-FR" sz="1600" dirty="0">
              <a:solidFill>
                <a:schemeClr val="bg1"/>
              </a:solidFill>
            </a:endParaRPr>
          </a:p>
          <a:p>
            <a:pPr marL="400050" indent="-400050">
              <a:buAutoNum type="romanUcPeriod"/>
            </a:pPr>
            <a:r>
              <a:rPr lang="fr-FR" sz="1600" dirty="0">
                <a:solidFill>
                  <a:schemeClr val="bg1"/>
                </a:solidFill>
              </a:rPr>
              <a:t>Vue d'ensemble du STM32F429 Discovery </a:t>
            </a:r>
            <a:r>
              <a:rPr lang="fr-FR" sz="1600" dirty="0" err="1">
                <a:solidFill>
                  <a:schemeClr val="bg1"/>
                </a:solidFill>
              </a:rPr>
              <a:t>Board</a:t>
            </a:r>
            <a:endParaRPr lang="fr-FR" sz="1600" dirty="0">
              <a:solidFill>
                <a:schemeClr val="bg1"/>
              </a:solidFill>
            </a:endParaRPr>
          </a:p>
          <a:p>
            <a:pPr marL="400050" indent="-400050">
              <a:buAutoNum type="romanUcPeriod"/>
            </a:pPr>
            <a:endParaRPr lang="fr-FR" sz="1600" dirty="0">
              <a:solidFill>
                <a:schemeClr val="bg1"/>
              </a:solidFill>
            </a:endParaRPr>
          </a:p>
          <a:p>
            <a:pPr marL="400050" indent="-400050">
              <a:buAutoNum type="romanUcPeriod"/>
            </a:pPr>
            <a:r>
              <a:rPr lang="fr-FR" sz="1600" dirty="0">
                <a:solidFill>
                  <a:schemeClr val="bg1"/>
                </a:solidFill>
              </a:rPr>
              <a:t>Configuration du STM32F429 pour le SPI</a:t>
            </a:r>
          </a:p>
          <a:p>
            <a:pPr marL="400050" indent="-400050">
              <a:buAutoNum type="romanUcPeriod"/>
            </a:pPr>
            <a:endParaRPr lang="fr-FR" sz="1600" dirty="0">
              <a:solidFill>
                <a:schemeClr val="bg1"/>
              </a:solidFill>
            </a:endParaRPr>
          </a:p>
          <a:p>
            <a:pPr marL="400050" indent="-400050">
              <a:buAutoNum type="romanUcPeriod"/>
            </a:pPr>
            <a:r>
              <a:rPr lang="fr-FR" sz="1600" dirty="0">
                <a:solidFill>
                  <a:schemeClr val="bg1"/>
                </a:solidFill>
              </a:rPr>
              <a:t>Conversion des Données en Bits </a:t>
            </a:r>
          </a:p>
          <a:p>
            <a:pPr marL="400050" indent="-400050">
              <a:buAutoNum type="romanUcPeriod"/>
            </a:pPr>
            <a:endParaRPr lang="fr-FR" sz="1600" dirty="0">
              <a:solidFill>
                <a:schemeClr val="bg1"/>
              </a:solidFill>
            </a:endParaRPr>
          </a:p>
          <a:p>
            <a:pPr marL="400050" indent="-400050">
              <a:buAutoNum type="romanUcPeriod"/>
            </a:pPr>
            <a:r>
              <a:rPr lang="fr-FR" sz="1600" dirty="0">
                <a:solidFill>
                  <a:schemeClr val="bg1"/>
                </a:solidFill>
              </a:rPr>
              <a:t>Transmission des Données via le Protocole SPI</a:t>
            </a:r>
          </a:p>
          <a:p>
            <a:pPr marL="400050" indent="-400050">
              <a:buAutoNum type="romanUcPeriod"/>
            </a:pPr>
            <a:endParaRPr lang="fr-FR" sz="1600" dirty="0">
              <a:solidFill>
                <a:schemeClr val="bg1"/>
              </a:solidFill>
            </a:endParaRPr>
          </a:p>
          <a:p>
            <a:pPr marL="400050" indent="-400050">
              <a:buAutoNum type="romanUcPeriod"/>
            </a:pPr>
            <a:r>
              <a:rPr lang="fr-FR" sz="1600" dirty="0">
                <a:solidFill>
                  <a:schemeClr val="bg1"/>
                </a:solidFill>
              </a:rPr>
              <a:t>Affichage des Données</a:t>
            </a:r>
          </a:p>
          <a:p>
            <a:pPr marL="400050" indent="-400050">
              <a:buAutoNum type="romanUcPeriod"/>
            </a:pPr>
            <a:endParaRPr lang="fr-FR" sz="1600" dirty="0">
              <a:solidFill>
                <a:schemeClr val="bg1"/>
              </a:solidFill>
            </a:endParaRPr>
          </a:p>
          <a:p>
            <a:pPr marL="400050" indent="-400050">
              <a:buAutoNum type="romanUcPeriod"/>
            </a:pPr>
            <a:r>
              <a:rPr lang="fr-FR" sz="1600" dirty="0">
                <a:solidFill>
                  <a:schemeClr val="bg1"/>
                </a:solidFill>
              </a:rPr>
              <a:t>Résultats et Avancement</a:t>
            </a:r>
          </a:p>
          <a:p>
            <a:pPr marL="400050" indent="-400050">
              <a:buAutoNum type="romanUcPeriod"/>
            </a:pPr>
            <a:endParaRPr lang="fr-FR" sz="1600" dirty="0">
              <a:solidFill>
                <a:schemeClr val="bg1"/>
              </a:solidFill>
            </a:endParaRPr>
          </a:p>
          <a:p>
            <a:pPr marL="400050" indent="-400050">
              <a:buAutoNum type="romanUcPeriod"/>
            </a:pPr>
            <a:r>
              <a:rPr lang="fr-FR" sz="1600" dirty="0">
                <a:solidFill>
                  <a:schemeClr val="bg1"/>
                </a:solidFill>
              </a:rPr>
              <a:t>Conclusion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8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25" y="593269"/>
            <a:ext cx="7696200" cy="648552"/>
          </a:xfrm>
        </p:spPr>
        <p:txBody>
          <a:bodyPr/>
          <a:lstStyle/>
          <a:p>
            <a:r>
              <a:rPr lang="es-ES" dirty="0"/>
              <a:t>I. </a:t>
            </a:r>
            <a:r>
              <a:rPr lang="es-ES" dirty="0" err="1"/>
              <a:t>Introduction</a:t>
            </a:r>
            <a:r>
              <a:rPr lang="es-ES" dirty="0"/>
              <a:t> 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03960" y="801435"/>
            <a:ext cx="3322320" cy="880771"/>
          </a:xfrm>
          <a:prstGeom prst="rect">
            <a:avLst/>
          </a:prstGeom>
        </p:spPr>
      </p:pic>
      <p:pic>
        <p:nvPicPr>
          <p:cNvPr id="15" name="image4.png">
            <a:extLst>
              <a:ext uri="{FF2B5EF4-FFF2-40B4-BE49-F238E27FC236}">
                <a16:creationId xmlns:a16="http://schemas.microsoft.com/office/drawing/2014/main" id="{978E53A7-4A7A-4326-83C7-086D2DA2A22D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503449" y="3198846"/>
            <a:ext cx="6183351" cy="1265793"/>
          </a:xfrm>
          <a:prstGeom prst="rect">
            <a:avLst/>
          </a:prstGeom>
          <a:ln/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B257419-FC39-4D28-95DD-16FB676F6E94}"/>
              </a:ext>
            </a:extLst>
          </p:cNvPr>
          <p:cNvSpPr txBox="1"/>
          <p:nvPr/>
        </p:nvSpPr>
        <p:spPr>
          <a:xfrm>
            <a:off x="5698272" y="4530060"/>
            <a:ext cx="314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</a:rPr>
              <a:t>Schéma fonctionnel du projet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5ECDA6C-3C92-429A-82BD-4831AC685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57" y="1206116"/>
            <a:ext cx="3551488" cy="192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552450"/>
            <a:ext cx="4508253" cy="1322070"/>
          </a:xfrm>
        </p:spPr>
        <p:txBody>
          <a:bodyPr>
            <a:normAutofit fontScale="90000"/>
          </a:bodyPr>
          <a:lstStyle/>
          <a:p>
            <a:r>
              <a:rPr lang="en-US" dirty="0"/>
              <a:t>II. </a:t>
            </a:r>
            <a:r>
              <a:rPr lang="fr-FR" dirty="0"/>
              <a:t>Vue d'ensemble du STM32F429 Discovery </a:t>
            </a:r>
            <a:r>
              <a:rPr lang="fr-FR" dirty="0" err="1"/>
              <a:t>Board</a:t>
            </a:r>
            <a:br>
              <a:rPr lang="fr-FR" dirty="0"/>
            </a:br>
            <a:endParaRPr lang="en-US" dirty="0"/>
          </a:p>
        </p:txBody>
      </p:sp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67EB3FFE-939D-44B7-8F1A-9FA917F26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76192" y="3988592"/>
            <a:ext cx="3322320" cy="880771"/>
          </a:xfrm>
          <a:prstGeom prst="rect">
            <a:avLst/>
          </a:prstGeom>
        </p:spPr>
      </p:pic>
      <p:pic>
        <p:nvPicPr>
          <p:cNvPr id="15" name="Imagen 14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62717050-0D14-4D02-AACE-8D44DABEF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6417656" y="-78271"/>
            <a:ext cx="1413641" cy="2201746"/>
          </a:xfrm>
          <a:prstGeom prst="rect">
            <a:avLst/>
          </a:prstGeom>
        </p:spPr>
      </p:pic>
      <p:pic>
        <p:nvPicPr>
          <p:cNvPr id="11" name="Imagen 10" descr="Forma, Círculo&#10;&#10;Descripción generada automáticamente">
            <a:extLst>
              <a:ext uri="{FF2B5EF4-FFF2-40B4-BE49-F238E27FC236}">
                <a16:creationId xmlns:a16="http://schemas.microsoft.com/office/drawing/2014/main" id="{1DA8C562-3E80-40E2-A1C7-475F44FAD1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6" b="46362"/>
          <a:stretch/>
        </p:blipFill>
        <p:spPr>
          <a:xfrm>
            <a:off x="6716556" y="2384638"/>
            <a:ext cx="2427444" cy="275886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1D81E99-3D80-47F2-A032-9C3B044B2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02" y="41953"/>
            <a:ext cx="3068598" cy="505959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C8DE476-E469-484B-A1B9-C8EB8A314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723" y="2206033"/>
            <a:ext cx="1935517" cy="212589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85028DD-AC45-40E5-833F-126D2FFC5592}"/>
              </a:ext>
            </a:extLst>
          </p:cNvPr>
          <p:cNvSpPr txBox="1"/>
          <p:nvPr/>
        </p:nvSpPr>
        <p:spPr>
          <a:xfrm>
            <a:off x="1659847" y="4331929"/>
            <a:ext cx="131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MCP3201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86B41A-6A96-437C-ABF4-F8EF180FCDD7}"/>
              </a:ext>
            </a:extLst>
          </p:cNvPr>
          <p:cNvSpPr txBox="1"/>
          <p:nvPr/>
        </p:nvSpPr>
        <p:spPr>
          <a:xfrm>
            <a:off x="5161913" y="4516595"/>
            <a:ext cx="131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STM32</a:t>
            </a:r>
          </a:p>
        </p:txBody>
      </p:sp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 descr="Forma, Círculo&#10;&#10;Descripción generada automáticamente">
            <a:extLst>
              <a:ext uri="{FF2B5EF4-FFF2-40B4-BE49-F238E27FC236}">
                <a16:creationId xmlns:a16="http://schemas.microsoft.com/office/drawing/2014/main" id="{8F4916C3-6887-448A-827C-A4C7E97429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2" r="-10696" b="46362"/>
          <a:stretch/>
        </p:blipFill>
        <p:spPr>
          <a:xfrm>
            <a:off x="0" y="2384638"/>
            <a:ext cx="3251964" cy="275886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96BEEEB-216C-4BCD-83E5-7721A7D1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>
            <a:normAutofit fontScale="90000"/>
          </a:bodyPr>
          <a:lstStyle/>
          <a:p>
            <a:r>
              <a:rPr lang="fr-FR" sz="3600" dirty="0"/>
              <a:t>III. Configuration du STM32F429 pour le SPI</a:t>
            </a:r>
          </a:p>
        </p:txBody>
      </p:sp>
      <p:pic>
        <p:nvPicPr>
          <p:cNvPr id="30" name="Imagen 2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8D1701B-BD2D-4FF9-B3BD-002AF35B5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8067618" y="-548423"/>
            <a:ext cx="1413641" cy="2201746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011A9CA-CD81-4776-811B-3E8700EABC1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548266"/>
            <a:ext cx="845820" cy="6832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7C9F380-733D-4674-B2B5-FF6291601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956" y="1268017"/>
            <a:ext cx="3603482" cy="20694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93E67B3-7885-4EF6-832B-7C8A07FF67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92" y="2117737"/>
            <a:ext cx="3603521" cy="22407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0BA8ADD-2CA6-4B1B-94EA-D72783599C36}"/>
              </a:ext>
            </a:extLst>
          </p:cNvPr>
          <p:cNvSpPr txBox="1"/>
          <p:nvPr/>
        </p:nvSpPr>
        <p:spPr>
          <a:xfrm>
            <a:off x="5170917" y="3405771"/>
            <a:ext cx="315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Utilisation du Logiciel </a:t>
            </a:r>
            <a:r>
              <a:rPr lang="fr-FR" dirty="0" err="1">
                <a:solidFill>
                  <a:schemeClr val="bg1"/>
                </a:solidFill>
              </a:rPr>
              <a:t>CubeMX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904E829-18B8-4A9C-ADE7-E0877A4F26A6}"/>
              </a:ext>
            </a:extLst>
          </p:cNvPr>
          <p:cNvSpPr txBox="1"/>
          <p:nvPr/>
        </p:nvSpPr>
        <p:spPr>
          <a:xfrm>
            <a:off x="1861293" y="4363600"/>
            <a:ext cx="271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Attributions des pins </a:t>
            </a:r>
          </a:p>
        </p:txBody>
      </p:sp>
    </p:spTree>
    <p:extLst>
      <p:ext uri="{BB962C8B-B14F-4D97-AF65-F5344CB8AC3E}">
        <p14:creationId xmlns:p14="http://schemas.microsoft.com/office/powerpoint/2010/main" val="23468320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fr-FR" sz="3600" dirty="0"/>
              <a:t>IV. Conversion des Données en Bits 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212582" y="1322702"/>
            <a:ext cx="718836" cy="392482"/>
          </a:xfrm>
        </p:spPr>
        <p:txBody>
          <a:bodyPr/>
          <a:lstStyle/>
          <a:p>
            <a:r>
              <a:rPr lang="es-ES"/>
              <a:t>02</a:t>
            </a:r>
            <a:endParaRPr lang="en-US" dirty="0"/>
          </a:p>
        </p:txBody>
      </p:sp>
      <p:pic>
        <p:nvPicPr>
          <p:cNvPr id="93" name="Imagen 92" descr="Forma&#10;&#10;Descripción generada automáticamente">
            <a:extLst>
              <a:ext uri="{FF2B5EF4-FFF2-40B4-BE49-F238E27FC236}">
                <a16:creationId xmlns:a16="http://schemas.microsoft.com/office/drawing/2014/main" id="{340D194B-34F3-4916-B6F6-DC249B51A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482840" y="4591050"/>
            <a:ext cx="3322320" cy="880771"/>
          </a:xfrm>
          <a:prstGeom prst="rect">
            <a:avLst/>
          </a:prstGeom>
        </p:spPr>
      </p:pic>
      <p:pic>
        <p:nvPicPr>
          <p:cNvPr id="94" name="Imagen 93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AB926C3B-AC33-4D36-B88C-49B431663EC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9560" y="172332"/>
            <a:ext cx="1340903" cy="315348"/>
          </a:xfrm>
          <a:prstGeom prst="rect">
            <a:avLst/>
          </a:prstGeom>
        </p:spPr>
      </p:pic>
      <p:pic>
        <p:nvPicPr>
          <p:cNvPr id="95" name="Imagen 94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FECC71BA-FDD9-4B96-95B0-F3589EA88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224258" y="-83646"/>
            <a:ext cx="1413641" cy="2201746"/>
          </a:xfrm>
          <a:prstGeom prst="rect">
            <a:avLst/>
          </a:prstGeom>
        </p:spPr>
      </p:pic>
      <p:pic>
        <p:nvPicPr>
          <p:cNvPr id="7" name="image9.png">
            <a:extLst>
              <a:ext uri="{FF2B5EF4-FFF2-40B4-BE49-F238E27FC236}">
                <a16:creationId xmlns:a16="http://schemas.microsoft.com/office/drawing/2014/main" id="{D250D712-12B7-4B3F-9231-8A10429FB67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962742" y="1518943"/>
            <a:ext cx="3263370" cy="2275744"/>
          </a:xfrm>
          <a:prstGeom prst="rect">
            <a:avLst/>
          </a:prstGeom>
          <a:ln/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9CC0C70-5FF8-4F15-9874-85CDFAF47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399" y="2270770"/>
            <a:ext cx="2865497" cy="151752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57015B7-5FEB-4A8C-B673-2643ACC6ACD6}"/>
              </a:ext>
            </a:extLst>
          </p:cNvPr>
          <p:cNvSpPr txBox="1"/>
          <p:nvPr/>
        </p:nvSpPr>
        <p:spPr>
          <a:xfrm>
            <a:off x="5553399" y="3887002"/>
            <a:ext cx="271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Datasheet MCP3201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83F24D2-82E9-43AB-8C99-1C936E8E2491}"/>
              </a:ext>
            </a:extLst>
          </p:cNvPr>
          <p:cNvSpPr txBox="1"/>
          <p:nvPr/>
        </p:nvSpPr>
        <p:spPr>
          <a:xfrm>
            <a:off x="931078" y="3860948"/>
            <a:ext cx="271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Résultat technique </a:t>
            </a:r>
          </a:p>
        </p:txBody>
      </p:sp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449F1CD-5A55-4B23-8F1F-061EF6771D48}"/>
              </a:ext>
            </a:extLst>
          </p:cNvPr>
          <p:cNvSpPr/>
          <p:nvPr/>
        </p:nvSpPr>
        <p:spPr>
          <a:xfrm>
            <a:off x="1005660" y="451010"/>
            <a:ext cx="77145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3500" dirty="0">
                <a:solidFill>
                  <a:prstClr val="white"/>
                </a:solidFill>
              </a:rPr>
              <a:t>V. Transmission des Données via le Protocole SPI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09A4793-F442-4301-8ACA-01681E86F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77" y="1411474"/>
            <a:ext cx="2899505" cy="305174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A73A97B-2ECC-4C11-AF6C-40DE8868382F}"/>
              </a:ext>
            </a:extLst>
          </p:cNvPr>
          <p:cNvSpPr txBox="1"/>
          <p:nvPr/>
        </p:nvSpPr>
        <p:spPr>
          <a:xfrm>
            <a:off x="4059977" y="4507824"/>
            <a:ext cx="271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Transmission SPI </a:t>
            </a:r>
          </a:p>
        </p:txBody>
      </p:sp>
    </p:spTree>
    <p:extLst>
      <p:ext uri="{BB962C8B-B14F-4D97-AF65-F5344CB8AC3E}">
        <p14:creationId xmlns:p14="http://schemas.microsoft.com/office/powerpoint/2010/main" val="105047093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21FE405E-50D3-4838-B248-64DC020C1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13" y="0"/>
            <a:ext cx="3322320" cy="8807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9E98A17-B73E-444D-8F5E-EFC74ECEA14C}"/>
              </a:ext>
            </a:extLst>
          </p:cNvPr>
          <p:cNvSpPr/>
          <p:nvPr/>
        </p:nvSpPr>
        <p:spPr>
          <a:xfrm>
            <a:off x="2013924" y="565300"/>
            <a:ext cx="501284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3500" dirty="0">
                <a:solidFill>
                  <a:prstClr val="white"/>
                </a:solidFill>
              </a:rPr>
              <a:t>VI . Affichage des Données</a:t>
            </a:r>
          </a:p>
        </p:txBody>
      </p:sp>
      <p:pic>
        <p:nvPicPr>
          <p:cNvPr id="4" name="image8.png">
            <a:extLst>
              <a:ext uri="{FF2B5EF4-FFF2-40B4-BE49-F238E27FC236}">
                <a16:creationId xmlns:a16="http://schemas.microsoft.com/office/drawing/2014/main" id="{6FD9D36C-227D-4C9A-8EC6-2061D75F78B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67469" y="1761542"/>
            <a:ext cx="3147701" cy="2366228"/>
          </a:xfrm>
          <a:prstGeom prst="rect">
            <a:avLst/>
          </a:prstGeom>
          <a:ln/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B38C44C-9110-4D9A-8A65-B2956A91B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076" y="1736712"/>
            <a:ext cx="4691642" cy="98862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4CF5D6E-3A94-4202-9295-BA42A93D7A37}"/>
              </a:ext>
            </a:extLst>
          </p:cNvPr>
          <p:cNvSpPr txBox="1"/>
          <p:nvPr/>
        </p:nvSpPr>
        <p:spPr>
          <a:xfrm>
            <a:off x="849231" y="4255034"/>
            <a:ext cx="257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Résultat de l’affichage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5BAE67-95B9-4537-8D79-34437FA099C9}"/>
              </a:ext>
            </a:extLst>
          </p:cNvPr>
          <p:cNvSpPr txBox="1"/>
          <p:nvPr/>
        </p:nvSpPr>
        <p:spPr>
          <a:xfrm>
            <a:off x="4213076" y="2844719"/>
            <a:ext cx="429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Partie du code qui gère l’affichage du fond d’écran </a:t>
            </a:r>
          </a:p>
        </p:txBody>
      </p:sp>
    </p:spTree>
    <p:extLst>
      <p:ext uri="{BB962C8B-B14F-4D97-AF65-F5344CB8AC3E}">
        <p14:creationId xmlns:p14="http://schemas.microsoft.com/office/powerpoint/2010/main" val="103284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B6E824-C1BC-6BD5-6014-30C8E61D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74073"/>
            <a:ext cx="7696200" cy="715566"/>
          </a:xfrm>
        </p:spPr>
        <p:txBody>
          <a:bodyPr>
            <a:normAutofit fontScale="90000"/>
          </a:bodyPr>
          <a:lstStyle/>
          <a:p>
            <a:r>
              <a:rPr lang="fr-FR" sz="3600" dirty="0"/>
              <a:t>VII . Résultats et Avancement</a:t>
            </a:r>
            <a:br>
              <a:rPr lang="fr-FR" sz="3600" dirty="0"/>
            </a:br>
            <a:br>
              <a:rPr lang="fr-FR" dirty="0">
                <a:solidFill>
                  <a:schemeClr val="bg1"/>
                </a:solidFill>
              </a:rPr>
            </a:b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3B8457D-CFE0-41ED-85B6-A5759B4F4BED}"/>
              </a:ext>
            </a:extLst>
          </p:cNvPr>
          <p:cNvSpPr txBox="1"/>
          <p:nvPr/>
        </p:nvSpPr>
        <p:spPr>
          <a:xfrm>
            <a:off x="1163990" y="2424230"/>
            <a:ext cx="5909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Affichage de l’écran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Configuration du CS et  de la </a:t>
            </a:r>
            <a:r>
              <a:rPr lang="fr-FR" dirty="0" err="1">
                <a:solidFill>
                  <a:schemeClr val="bg1"/>
                </a:solidFill>
              </a:rPr>
              <a:t>clock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Configuration Pin STM32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AA81FA5-BC1F-423C-B386-75E69B2C5B43}"/>
              </a:ext>
            </a:extLst>
          </p:cNvPr>
          <p:cNvSpPr txBox="1"/>
          <p:nvPr/>
        </p:nvSpPr>
        <p:spPr>
          <a:xfrm>
            <a:off x="1163990" y="1654789"/>
            <a:ext cx="30974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chemeClr val="bg1"/>
                </a:solidFill>
              </a:rPr>
              <a:t>Réalisé: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E65573C-BE37-4849-8F08-952DD3AEA95E}"/>
              </a:ext>
            </a:extLst>
          </p:cNvPr>
          <p:cNvSpPr txBox="1"/>
          <p:nvPr/>
        </p:nvSpPr>
        <p:spPr>
          <a:xfrm>
            <a:off x="1163989" y="3193671"/>
            <a:ext cx="30974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chemeClr val="bg1"/>
                </a:solidFill>
              </a:rPr>
              <a:t>En cours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CCD0E22-63D7-4BB4-9575-FFCEB71E0608}"/>
              </a:ext>
            </a:extLst>
          </p:cNvPr>
          <p:cNvSpPr txBox="1"/>
          <p:nvPr/>
        </p:nvSpPr>
        <p:spPr>
          <a:xfrm>
            <a:off x="1163990" y="3920486"/>
            <a:ext cx="5909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Récupération des données via le MCP3201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Affichage de la valeur potentiomètre </a:t>
            </a:r>
          </a:p>
        </p:txBody>
      </p:sp>
    </p:spTree>
    <p:extLst>
      <p:ext uri="{BB962C8B-B14F-4D97-AF65-F5344CB8AC3E}">
        <p14:creationId xmlns:p14="http://schemas.microsoft.com/office/powerpoint/2010/main" val="3802000965"/>
      </p:ext>
    </p:extLst>
  </p:cSld>
  <p:clrMapOvr>
    <a:masterClrMapping/>
  </p:clrMapOvr>
</p:sld>
</file>

<file path=ppt/theme/theme1.xml><?xml version="1.0" encoding="utf-8"?>
<a:theme xmlns:a="http://schemas.openxmlformats.org/drawingml/2006/main" name="Animated IT Services Project Proposal by Slidesgo">
  <a:themeElements>
    <a:clrScheme name="Personalizado 18">
      <a:dk1>
        <a:srgbClr val="262625"/>
      </a:dk1>
      <a:lt1>
        <a:sysClr val="window" lastClr="FFFFFF"/>
      </a:lt1>
      <a:dk2>
        <a:srgbClr val="1FD81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212</Words>
  <Application>Microsoft Office PowerPoint</Application>
  <PresentationFormat>Affichage à l'écran (16:9)</PresentationFormat>
  <Paragraphs>54</Paragraphs>
  <Slides>11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Raleway</vt:lpstr>
      <vt:lpstr>Roboto</vt:lpstr>
      <vt:lpstr>Space Mono</vt:lpstr>
      <vt:lpstr>Animated IT Services Project Proposal by Slidesgo</vt:lpstr>
      <vt:lpstr>SAE Stylo Voltmètre</vt:lpstr>
      <vt:lpstr>Sommaire</vt:lpstr>
      <vt:lpstr>I. Introduction </vt:lpstr>
      <vt:lpstr>II. Vue d'ensemble du STM32F429 Discovery Board </vt:lpstr>
      <vt:lpstr>III. Configuration du STM32F429 pour le SPI</vt:lpstr>
      <vt:lpstr>IV. Conversion des Données en Bits </vt:lpstr>
      <vt:lpstr>Présentation PowerPoint</vt:lpstr>
      <vt:lpstr>Présentation PowerPoint</vt:lpstr>
      <vt:lpstr>VII . Résultats et Avancement  </vt:lpstr>
      <vt:lpstr>VIII . Conclusion </vt:lpstr>
      <vt:lpstr>Merci de votre attention  Nous restons à votre disposition pour de potentielles questions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DURAND BASTIEN</dc:creator>
  <cp:lastModifiedBy>Théo-Félix ADAM</cp:lastModifiedBy>
  <cp:revision>73</cp:revision>
  <dcterms:created xsi:type="dcterms:W3CDTF">2021-10-12T08:06:43Z</dcterms:created>
  <dcterms:modified xsi:type="dcterms:W3CDTF">2024-06-02T10:40:46Z</dcterms:modified>
</cp:coreProperties>
</file>